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e2b36bf8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ee2b36bf8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e2b36bf8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ee2b36bf8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e2b36bf8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ee2b36bf8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ee2b36bf8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ee2b36bf8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e2b36bf8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ee2b36bf8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ee2b36bf8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ee2b36bf8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latin typeface="Raleway"/>
                <a:ea typeface="Raleway"/>
                <a:cs typeface="Raleway"/>
                <a:sym typeface="Raleway"/>
              </a:rPr>
              <a:t>Public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latin typeface="Raleway"/>
                <a:ea typeface="Raleway"/>
                <a:cs typeface="Raleway"/>
                <a:sym typeface="Raleway"/>
              </a:rPr>
              <a:t>SDA Gasal 2021/2022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latin typeface="Raleway"/>
                <a:ea typeface="Raleway"/>
                <a:cs typeface="Raleway"/>
                <a:sym typeface="Raleway"/>
              </a:rPr>
              <a:t>Versi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Public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SDA Gasal 2021/2022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49596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000000"/>
                </a:solidFill>
              </a:rPr>
              <a:t>Intro Lab SDA &amp; Complexities</a:t>
            </a:r>
            <a:endParaRPr sz="3600"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452" y="27702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400"/>
              <a:t>SDA Gasal 2021/2022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400"/>
              <a:t>MS / NA</a:t>
            </a:r>
            <a:endParaRPr b="1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Big O secara kasar</a:t>
            </a:r>
            <a:endParaRPr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729525" y="1853850"/>
            <a:ext cx="7752000" cy="25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Digunakan di time / space complexity untuk worst case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Time complexity: Perkembangan waktu untuk algoritma jalan apabila ukuran  inputnya semakin besar.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Space complexity: Perkembangan ruang memory untuk algoritma apabila ukuran inputnya semakin besar.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Contoh: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Anggap ada dua buah algoritma berbeda untuk masalah yang sama dengan  kompleksitas O(n) membutuhkan 10s dan O(n</a:t>
            </a:r>
            <a:r>
              <a:rPr lang="id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²</a:t>
            </a:r>
            <a:r>
              <a:rPr lang="id" sz="1200">
                <a:solidFill>
                  <a:schemeClr val="dk2"/>
                </a:solidFill>
              </a:rPr>
              <a:t>) 20s untuk ukuran input 5, apabila kita perbesar ukuran input menjadi 10 maka berapa waktu yang dibutuhkan? (dengan asumsi tidak ada faktor lain selain ukuran input)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Input dari ukuran 5 ke 10 berarti perbesaran 2 kali dalam ukuran.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O(n) itu linear, berarti sebanding perkembangannya yaitu 2 * 10 = 20s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O(n</a:t>
            </a:r>
            <a:r>
              <a:rPr lang="id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²) berarti perkembangannya akan kuadrat dari perbesaran ukuran input maka 2² * 20 = 80s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727650" y="565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Apa hubungannya dengan lab pemrograman?</a:t>
            </a:r>
            <a:endParaRPr/>
          </a:p>
        </p:txBody>
      </p:sp>
      <p:sp>
        <p:nvSpPr>
          <p:cNvPr id="189" name="Google Shape;189;p20"/>
          <p:cNvSpPr txBox="1"/>
          <p:nvPr>
            <p:ph idx="1" type="body"/>
          </p:nvPr>
        </p:nvSpPr>
        <p:spPr>
          <a:xfrm>
            <a:off x="547650" y="1529250"/>
            <a:ext cx="5349300" cy="29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Berbeda dengan DDP, Sofita Bot akan juga melihat berapa lama program anda butuh untuk mendapatkan output dari input diberikan dalam batasan waktu dan penggunaan memory tertentu.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Namun Sofita Bot tidak tahu sama sekali tentang time/space complexity dari program anda. Jadi apa hubungan Big O tadi?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Contoh di samping adalah penggunaan algoritma O(N</a:t>
            </a:r>
            <a:r>
              <a:rPr lang="id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²) vs. O(N), bisa terlihat kalau algoritma O(N²) itu mendapatkan TLE untuk test case yang berukuran sangat besar (biasanya berada di akhir-akhir).</a:t>
            </a:r>
            <a:endParaRPr sz="12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 u="sng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Ingat bahwa Big O dan Complexities itu berfokus hanya terhadap ukuran input yang sangat besar.</a:t>
            </a:r>
            <a:endParaRPr sz="1200" u="sng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190" name="Google Shape;19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6900" y="1100500"/>
            <a:ext cx="2169450" cy="1821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5463" y="3003662"/>
            <a:ext cx="2172320" cy="182194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0"/>
          <p:cNvSpPr txBox="1"/>
          <p:nvPr/>
        </p:nvSpPr>
        <p:spPr>
          <a:xfrm>
            <a:off x="5975125" y="4774200"/>
            <a:ext cx="2818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rgbClr val="202124"/>
                </a:solidFill>
                <a:highlight>
                  <a:srgbClr val="FFFFFF"/>
                </a:highlight>
              </a:rPr>
              <a:t>Source: Lab 1 SDA Gasal 2020/2021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/>
          <p:nvPr>
            <p:ph type="title"/>
          </p:nvPr>
        </p:nvSpPr>
        <p:spPr>
          <a:xfrm>
            <a:off x="727650" y="565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Bagaimana cara agar rendah complexity-nya?</a:t>
            </a:r>
            <a:endParaRPr/>
          </a:p>
        </p:txBody>
      </p:sp>
      <p:sp>
        <p:nvSpPr>
          <p:cNvPr id="198" name="Google Shape;198;p21"/>
          <p:cNvSpPr txBox="1"/>
          <p:nvPr>
            <p:ph idx="1" type="body"/>
          </p:nvPr>
        </p:nvSpPr>
        <p:spPr>
          <a:xfrm>
            <a:off x="4202800" y="3183200"/>
            <a:ext cx="4688400" cy="17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Tidak efektif!, kompleksitas waktu O(N³), perubahan ukuran input 5 kali lebih besar saja maka perlu 125 kali waktu yang dibutuhkan!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(dengan definisi  N adalah panjang array input)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Source: slides perkuliahan SDA Fasilkom UI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199" name="Google Shape;1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799" y="3030875"/>
            <a:ext cx="3360676" cy="1960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1"/>
          <p:cNvSpPr txBox="1"/>
          <p:nvPr>
            <p:ph idx="1" type="body"/>
          </p:nvPr>
        </p:nvSpPr>
        <p:spPr>
          <a:xfrm>
            <a:off x="651800" y="1248150"/>
            <a:ext cx="8102700" cy="17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Hanya ada satu cara: Ngide cara baru.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Contoh yang bagus dari slide (MCSS atau Maximum Continous Sub-array Sum)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Definisi masalah: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Jumlah terbesar elemen2 sebuah subarray dari array, contoh: input [-10, 2, 3, 4, -999, 5] itu outputnya 9 karena [2, 3, 4] jumlahnya paling besar daripada subarray lain seperti [-10, 2, 3] itu -5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Algoritma sederhana: </a:t>
            </a:r>
            <a:r>
              <a:rPr b="1" lang="id" sz="1200">
                <a:solidFill>
                  <a:schemeClr val="dk2"/>
                </a:solidFill>
              </a:rPr>
              <a:t>Brute force</a:t>
            </a:r>
            <a:r>
              <a:rPr lang="id" sz="1200">
                <a:solidFill>
                  <a:schemeClr val="dk2"/>
                </a:solidFill>
              </a:rPr>
              <a:t> setiap kemungkinan dengan for loop 3 kali.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/>
          <p:nvPr>
            <p:ph type="title"/>
          </p:nvPr>
        </p:nvSpPr>
        <p:spPr>
          <a:xfrm>
            <a:off x="727650" y="565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Bagaimana cara agar rendah complexity-nya?</a:t>
            </a:r>
            <a:endParaRPr/>
          </a:p>
        </p:txBody>
      </p:sp>
      <p:sp>
        <p:nvSpPr>
          <p:cNvPr id="206" name="Google Shape;206;p22"/>
          <p:cNvSpPr txBox="1"/>
          <p:nvPr>
            <p:ph idx="1" type="body"/>
          </p:nvPr>
        </p:nvSpPr>
        <p:spPr>
          <a:xfrm>
            <a:off x="651800" y="1248150"/>
            <a:ext cx="8102700" cy="3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Cara yang efektif dengan kompleksitas O(N):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Apabila kita lihat secara matematis, kita bisa gunakan fakta bahwa sub-array dengan jumlah negatif </a:t>
            </a:r>
            <a:r>
              <a:rPr b="1" lang="id" sz="1200">
                <a:solidFill>
                  <a:schemeClr val="dk2"/>
                </a:solidFill>
              </a:rPr>
              <a:t>hanya akan memperkecil</a:t>
            </a:r>
            <a:r>
              <a:rPr lang="id" sz="1200">
                <a:solidFill>
                  <a:schemeClr val="dk2"/>
                </a:solidFill>
              </a:rPr>
              <a:t> jumlah.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Contohnya [-9, 5, -6, 6, 2] kita perhatikan bahwa sub-array [-9, 5, -6], [-9, 5], [5, -6], [-9], dan [-6] hanya akan merugikan sub-array lain karena jumlahnya adalah negatif. Oleh karena itu kita bisa exclude.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Dengan informasi diatas, kita bisa rancang algoritma dengan sekali jalan yang time complexity-nya linear dengan ukuran arraynya [O(N)]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Source: slides perkuliahan SDA Fasilkom UI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0250" y="3095175"/>
            <a:ext cx="4095074" cy="1848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/>
          <p:nvPr>
            <p:ph type="title"/>
          </p:nvPr>
        </p:nvSpPr>
        <p:spPr>
          <a:xfrm>
            <a:off x="727650" y="565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Visualisasi cara kerja algoritma O(N) MCSS</a:t>
            </a:r>
            <a:endParaRPr/>
          </a:p>
        </p:txBody>
      </p:sp>
      <p:sp>
        <p:nvSpPr>
          <p:cNvPr id="213" name="Google Shape;213;p23"/>
          <p:cNvSpPr txBox="1"/>
          <p:nvPr>
            <p:ph idx="1" type="body"/>
          </p:nvPr>
        </p:nvSpPr>
        <p:spPr>
          <a:xfrm>
            <a:off x="628525" y="1201600"/>
            <a:ext cx="8102700" cy="38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a[] = [1, -2, 3, 2]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Saat a[ii] = 1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thisSum menjadi 1 karena masih positif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maxSum menjadi 1 karena thisSum &gt; maxSum (1 &gt; 0)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Saat a[ii] = -2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thisSum menjadi 0 karena ternyata -2 + 1 itu negatif! (tujuan exclude subarray yang merugikan, reset)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maxSum tetap 1 karena thisSum reset menjadi 0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Saat a[ii] = 3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thisSum menjadi 3 karena 3 lebih besar daripada 0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maxSum menjadi 3 karena ternyata 3 lebih besar daripada 1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Saat a[ii] = 2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thisSum menjadi 5 karena 3 + 2 lebih besar daripada 3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>
                <a:solidFill>
                  <a:schemeClr val="dk2"/>
                </a:solidFill>
              </a:rPr>
              <a:t>maxSum menjadi 5 karena 5 lebih besar daripada 3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 u="sng">
                <a:solidFill>
                  <a:schemeClr val="dk2"/>
                </a:solidFill>
              </a:rPr>
              <a:t>Algoritma selesai dengan output 5</a:t>
            </a:r>
            <a:endParaRPr sz="1200" u="sng">
              <a:solidFill>
                <a:schemeClr val="dk2"/>
              </a:solidFill>
            </a:endParaRPr>
          </a:p>
        </p:txBody>
      </p:sp>
      <p:pic>
        <p:nvPicPr>
          <p:cNvPr id="214" name="Google Shape;2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8400" y="1100500"/>
            <a:ext cx="2912825" cy="131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/>
          <p:nvPr>
            <p:ph type="title"/>
          </p:nvPr>
        </p:nvSpPr>
        <p:spPr>
          <a:xfrm>
            <a:off x="727650" y="5393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Tips personal</a:t>
            </a:r>
            <a:endParaRPr/>
          </a:p>
        </p:txBody>
      </p:sp>
      <p:sp>
        <p:nvSpPr>
          <p:cNvPr id="220" name="Google Shape;220;p24"/>
          <p:cNvSpPr txBox="1"/>
          <p:nvPr>
            <p:ph idx="1" type="body"/>
          </p:nvPr>
        </p:nvSpPr>
        <p:spPr>
          <a:xfrm>
            <a:off x="664350" y="1268525"/>
            <a:ext cx="7752000" cy="37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Coding related: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Ingat algoritma itu tidak terikat coding, pikirkan solusi dulu baru implementasikan ke kode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Fokus menyelesaikan WA dulu  baru optimisasi dari TLE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Jangan mepet-mepet deadline kerjainnya, kepikiran edge case itu bisa lama bahkan berhari-hari (terutama TP)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Tes dulu secara lokal apakah output sudah sesuai sebelum submit ke grader (buat-buat test case sendiri juga)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Kebanyakan algoritma yang digunakan ada di slide kuliah </a:t>
            </a:r>
            <a:r>
              <a:rPr b="1" lang="id" sz="1200">
                <a:solidFill>
                  <a:schemeClr val="dk2"/>
                </a:solidFill>
              </a:rPr>
              <a:t>(tidak ada jaminan selalu ada di slide)</a:t>
            </a:r>
            <a:endParaRPr b="1"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Kalau TLE semua setelah submit di grader, ada kemungkinan program yang sudah dibuat kena infinite loop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200">
                <a:solidFill>
                  <a:schemeClr val="dk2"/>
                </a:solidFill>
              </a:rPr>
              <a:t>Plagiarism related:</a:t>
            </a:r>
            <a:endParaRPr b="1"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Kalau ada dapat ide dari internet misalnya dari GeeksForGeeks dan sebagainya, </a:t>
            </a:r>
            <a:r>
              <a:rPr b="1" lang="id" sz="1200">
                <a:solidFill>
                  <a:schemeClr val="dk2"/>
                </a:solidFill>
              </a:rPr>
              <a:t>cantumkan link referensinya sebagai dokumentasi.</a:t>
            </a:r>
            <a:endParaRPr b="1"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Apabila ide dari teman, cantumkan juga nama mereka </a:t>
            </a:r>
            <a:r>
              <a:rPr b="1" lang="id" sz="1200">
                <a:solidFill>
                  <a:schemeClr val="dk2"/>
                </a:solidFill>
              </a:rPr>
              <a:t>sebagai dokumentasi 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Meminta bantuan teman boleh </a:t>
            </a:r>
            <a:r>
              <a:rPr b="1" lang="id" sz="1200">
                <a:solidFill>
                  <a:schemeClr val="dk2"/>
                </a:solidFill>
              </a:rPr>
              <a:t>asal etis tanpa plagiarisme</a:t>
            </a:r>
            <a:r>
              <a:rPr lang="id" sz="1200">
                <a:solidFill>
                  <a:schemeClr val="dk2"/>
                </a:solidFill>
              </a:rPr>
              <a:t> (contoh yang boleh: sharing test-case, minta diajarin konsep atau sharing ide </a:t>
            </a:r>
            <a:r>
              <a:rPr b="1" lang="id" sz="1200">
                <a:solidFill>
                  <a:schemeClr val="dk2"/>
                </a:solidFill>
              </a:rPr>
              <a:t>tanpa menunjukkan kode</a:t>
            </a:r>
            <a:r>
              <a:rPr lang="id" sz="1200">
                <a:solidFill>
                  <a:schemeClr val="dk2"/>
                </a:solidFill>
              </a:rPr>
              <a:t>)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-"/>
            </a:pPr>
            <a:r>
              <a:rPr lang="id" sz="1200">
                <a:solidFill>
                  <a:schemeClr val="dk2"/>
                </a:solidFill>
              </a:rPr>
              <a:t>Aturan anti-plagiarisme ketat, akan tetapi jangan dikhawatirkan apabila memang dikerjakan dengan jujur dan mandiri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/>
          <p:nvPr>
            <p:ph type="ctrTitle"/>
          </p:nvPr>
        </p:nvSpPr>
        <p:spPr>
          <a:xfrm>
            <a:off x="729450" y="1657650"/>
            <a:ext cx="4959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rgbClr val="000000"/>
                </a:solidFill>
              </a:rPr>
              <a:t>Terima kasih</a:t>
            </a:r>
            <a:endParaRPr sz="3600"/>
          </a:p>
        </p:txBody>
      </p:sp>
      <p:sp>
        <p:nvSpPr>
          <p:cNvPr id="226" name="Google Shape;226;p25"/>
          <p:cNvSpPr txBox="1"/>
          <p:nvPr>
            <p:ph idx="1" type="subTitle"/>
          </p:nvPr>
        </p:nvSpPr>
        <p:spPr>
          <a:xfrm>
            <a:off x="729452" y="2471491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" sz="1400"/>
              <a:t>Ada pertanyaan?</a:t>
            </a:r>
            <a:endParaRPr b="1"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